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sldIdLst>
    <p:sldId id="294" r:id="rId5"/>
    <p:sldId id="295" r:id="rId6"/>
    <p:sldId id="320" r:id="rId7"/>
    <p:sldId id="296" r:id="rId8"/>
    <p:sldId id="297" r:id="rId9"/>
    <p:sldId id="298" r:id="rId10"/>
    <p:sldId id="302" r:id="rId11"/>
    <p:sldId id="303" r:id="rId12"/>
    <p:sldId id="304" r:id="rId13"/>
    <p:sldId id="305" r:id="rId14"/>
    <p:sldId id="299" r:id="rId15"/>
    <p:sldId id="306" r:id="rId16"/>
    <p:sldId id="309" r:id="rId17"/>
    <p:sldId id="310" r:id="rId18"/>
    <p:sldId id="313" r:id="rId19"/>
    <p:sldId id="315" r:id="rId20"/>
    <p:sldId id="307" r:id="rId21"/>
    <p:sldId id="300" r:id="rId22"/>
    <p:sldId id="316" r:id="rId23"/>
    <p:sldId id="318" r:id="rId24"/>
    <p:sldId id="301" r:id="rId25"/>
    <p:sldId id="319" r:id="rId26"/>
    <p:sldId id="321" r:id="rId27"/>
  </p:sldIdLst>
  <p:sldSz cx="12192000" cy="6858000"/>
  <p:notesSz cx="6858000" cy="1000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6AD28-BFA9-4114-90FF-21D49AD7D758}" v="44" dt="2019-10-17T00:48:25.573"/>
    <p1510:client id="{3C0AD151-E85F-48C9-19DB-B62181B6D062}" v="6" dt="2019-10-17T00:11:22.069"/>
    <p1510:client id="{A43241E5-4A6D-B271-9F82-75BCC042896A}" v="6" dt="2019-10-17T06:18:22.281"/>
    <p1510:client id="{BA074D47-7E7C-BAC8-F37C-72D5B62EC450}" v="64" dt="2019-10-17T05:20:11.361"/>
    <p1510:client id="{CD8CB6EC-383A-4624-951B-37274FD96178}" v="370" dt="2019-10-17T05:33:55.136"/>
    <p1510:client id="{ED54F422-3237-3A9F-95AA-43DDF3413434}" v="120" dt="2019-10-17T00:42:28.4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A9FC5-3E69-45AB-9C35-CB912CFD005E}" type="datetimeFigureOut">
              <a:rPr lang="en-US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EAB58-5F9B-4B0E-B49A-D73432FAB5B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8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pify.com/enterprise/ecommerce-fashion-industry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lusinfo.shopify.com/online-funnel-growth-webinar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about why 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fitts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fit with current trend of market (general ideas)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sng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https://www.shopify.com/enterprise/ecommerce-fashion-industry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data presented by 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Nosto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a recent </a:t>
            </a:r>
            <a:r>
              <a:rPr lang="en-US" sz="1200" b="0" i="0" u="sng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Growing Your Online Funnel Webinar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personalization is a leading factor in ecommerce at large: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43% of purchases are influenced by personalized recommendations or promotions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75% of consumers prefer brands to personalize messaging, offers, and experiences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94% of companies see personalization as critical to current and future success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tracking user behavior, either session-by-session or by account, fashion sellers can build Netflix-like personalization into the onsite experience.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EAB58-5F9B-4B0E-B49A-D73432FAB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4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EAB58-5F9B-4B0E-B49A-D73432FAB5B3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6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BE2D-D84F-4DFB-AEA1-F171D357C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E94E0-8391-4B35-9256-181FE72D7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414ED-0D70-4A48-A149-35923FA9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6BBC9-8704-442B-90EB-3F4244F2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2685-3773-40F3-8FDB-58FE0645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7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FE3A-BFFE-4FA0-B449-6F6F30FC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9D7F0-D742-4D51-9592-F8F854FC1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30778-F33B-4755-B35C-CD38161F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24FFD-D56E-4A45-BD3F-79E1DFF0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2ECBC-99CC-4B38-BD95-9FCF2D61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1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4C32D-5609-4A03-8A5E-97C5F205C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AB1FE-E83B-4B74-8FFA-52463206A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3AECD-8984-4BB8-A4CA-9E87A680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42B0A-950F-4273-8301-7E1472F3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F704E-66E1-4DB6-8105-257AAEF2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69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13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70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1935221" y="161317"/>
            <a:ext cx="9255942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65" y="84665"/>
            <a:ext cx="1765891" cy="15595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24534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383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2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7344-9A4F-4C84-AC32-1239DD7C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0994-BE17-4C7D-90F8-8893FF202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B9750-0B38-4F89-81A8-06E40E2F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7D793-3042-4B9A-8112-CAC7FBD3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D0143-73DF-4E21-9A58-21D39E6A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C64A-437F-4288-AC33-F34D385B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B9BF0-44A2-4146-953A-354FFDD55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1DA82-1F05-4DCE-BB3A-1206A950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1C932-B82F-43CE-B520-26D17936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CB87-E733-4CE6-AAF4-E64A661E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5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3052-369F-41CB-93A1-26901983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8C49D-BA8E-4C3B-BFFB-CC51D19DA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20551-49ED-40CE-9A0E-B5B80DFC4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2FC9B-DED9-42F8-BD3E-BB267FAF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8AFB-75F6-40DF-847B-08930D0F4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60B97-8CD8-43FA-8592-8550B9BF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B4A4-601B-4F4D-87FB-CE478ED0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21529-9284-45DA-A598-ECB877C63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6A5AC-E450-4F6A-8853-6E2C01235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A9E0-825A-4F68-B911-59F576437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0C0C84-67BB-46EF-8199-8AC742253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36214-7219-40A0-A544-A76F8883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A1693C-E54E-4A69-BA45-3E2A8CAB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98895-57DC-45B5-91E6-AA44B17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8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5958-CF07-481D-8DEE-DF453C4A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8F127-7ED5-481F-9676-DC8052B3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84BD8-A34F-4607-8DF4-1E6B0724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D44D4-6702-4295-B80D-F5567847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3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707E5D-1450-4D2B-92F7-9155A6AE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17BC6-B996-4CF9-B615-84983DF2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076BB-D2B2-4FB6-9106-DB9E7D4C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4254-0309-4814-AE4C-5BED3EB8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0834-A183-46E3-AA0F-175FEBE46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390A6-05A1-4483-913C-8D269C19A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ECE5B-443E-4F56-B7F9-ED76E7B2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3AA53-D55D-4707-9484-6D4630FB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BE29C-D108-4EB1-8AFB-1EF2906F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8ED1-9772-4C9C-9E9B-ED58E013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421CF-8384-4620-AA37-9BA514D3B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3E45B-C1F3-48A5-B796-D682EC380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96767-59F2-47D8-B8E4-9C9AF7F7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BC486-E955-4EF7-8C20-4B03AC0A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375B9-C61A-41EB-8116-9B9A24877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7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549227-C653-43DC-A2E6-C2797C26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7126-C2B6-48B4-A454-3420FA173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8C3B8-31CE-4F44-82FA-523CA8265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BDA0-B455-446B-85B0-A6218D4CB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F2C1-A49E-4DEF-B13C-7484DAC5F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C08C-D75A-43BB-A108-D8E9D321F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7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kuse-adv/2019Fall_team2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skkuse-adv/2019Fall_team2/blob/master/analysis/README.m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itts.co.kr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6073054" y="4522114"/>
            <a:ext cx="561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4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14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  <a:hlinkClick r:id="rId3"/>
              </a:rPr>
              <a:t>https://github.com/skkuse-adv/2019Fall_team2/</a:t>
            </a:r>
            <a:endParaRPr lang="ko-KR" altLang="en-US" sz="14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08452" y="2583109"/>
            <a:ext cx="5610577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Software Engineering</a:t>
            </a:r>
            <a:r>
              <a:rPr lang="en-US" altLang="ko-KR" sz="32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Personalization: </a:t>
            </a:r>
            <a:r>
              <a:rPr lang="en-US" altLang="ko-KR" sz="3600" b="1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Fitts</a:t>
            </a:r>
            <a:endParaRPr lang="ko-KR" altLang="en-US" sz="4800" b="1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073198" y="3808431"/>
            <a:ext cx="5610509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Team 2</a:t>
            </a:r>
            <a:endParaRPr lang="en-US" altLang="ko-KR" sz="1867" b="1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altLang="ko-KR" sz="1867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Members: </a:t>
            </a:r>
            <a:r>
              <a:rPr lang="ko-KR" altLang="en-US" sz="1867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빙</a:t>
            </a:r>
            <a:r>
              <a:rPr lang="en-US" altLang="ko-KR" sz="1867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867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장한빈</a:t>
            </a:r>
            <a:r>
              <a:rPr lang="en-US" altLang="ko-KR" sz="1867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867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하지크</a:t>
            </a:r>
            <a:r>
              <a:rPr lang="en-US" altLang="ko-KR" sz="1867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867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임근식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83976"/>
            <a:ext cx="5407169" cy="3876759"/>
            <a:chOff x="2491486" y="2154082"/>
            <a:chExt cx="4802412" cy="344316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6207" y="2565662"/>
              <a:ext cx="3591640" cy="768191"/>
              <a:chOff x="4298394" y="3045618"/>
              <a:chExt cx="3591640" cy="768191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1116" y="3792900"/>
              <a:ext cx="3591640" cy="768191"/>
              <a:chOff x="4298394" y="3045618"/>
              <a:chExt cx="3591640" cy="768191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18400" y="2183378"/>
              <a:ext cx="2675401" cy="572224"/>
              <a:chOff x="4298394" y="3045618"/>
              <a:chExt cx="3591640" cy="768191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67975" y="2332275"/>
              <a:ext cx="3501920" cy="1194157"/>
              <a:chOff x="7533182" y="1351307"/>
              <a:chExt cx="4265295" cy="1454468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48906" y="5006587"/>
              <a:ext cx="2675401" cy="572224"/>
              <a:chOff x="4298394" y="3045618"/>
              <a:chExt cx="3591640" cy="768191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73588" y="2154082"/>
              <a:ext cx="2920310" cy="3443167"/>
              <a:chOff x="5269706" y="2450306"/>
              <a:chExt cx="1654493" cy="195072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2314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System configurations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02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A78327F1-5129-49DE-83AD-0D407C218D96}"/>
              </a:ext>
            </a:extLst>
          </p:cNvPr>
          <p:cNvSpPr/>
          <p:nvPr/>
        </p:nvSpPr>
        <p:spPr>
          <a:xfrm>
            <a:off x="719589" y="2480826"/>
            <a:ext cx="5413792" cy="2505242"/>
          </a:xfrm>
          <a:prstGeom prst="rect">
            <a:avLst/>
          </a:prstGeom>
          <a:solidFill>
            <a:srgbClr val="69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af-ZA" b="1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AheadOfTime (AOT)</a:t>
            </a:r>
          </a:p>
          <a:p>
            <a:endParaRPr lang="af-ZA">
              <a:solidFill>
                <a:schemeClr val="bg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af-ZA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ART </a:t>
            </a:r>
            <a:r>
              <a:rPr lang="af-ZA" i="0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 </a:t>
            </a:r>
            <a:r>
              <a:rPr lang="af-ZA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equipped with an Ahead-of-Time compiler. During the app’s installation phase, it statically translates the DEX bytecode into machine code and stores in the device’s storage.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11" name="그림 6">
            <a:extLst>
              <a:ext uri="{FF2B5EF4-FFF2-40B4-BE49-F238E27FC236}">
                <a16:creationId xmlns:a16="http://schemas.microsoft.com/office/drawing/2014/main" id="{B05F3396-23B5-4BE2-9491-C37C5EBD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055" y="1791764"/>
            <a:ext cx="5151820" cy="45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Main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03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3412" y="3184123"/>
            <a:ext cx="6523313" cy="2784757"/>
            <a:chOff x="4099573" y="3303950"/>
            <a:chExt cx="7314917" cy="3302309"/>
          </a:xfrm>
        </p:grpSpPr>
        <p:pic>
          <p:nvPicPr>
            <p:cNvPr id="6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7ED6B1DF-B556-42BA-A451-6FEA0FE6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69" t="4165" r="-211"/>
            <a:stretch/>
          </p:blipFill>
          <p:spPr>
            <a:xfrm>
              <a:off x="4099573" y="4607686"/>
              <a:ext cx="1191937" cy="19985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8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72081538-1AB8-4563-8CB3-31034CB04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87" r="-119"/>
            <a:stretch/>
          </p:blipFill>
          <p:spPr>
            <a:xfrm>
              <a:off x="7540927" y="3743864"/>
              <a:ext cx="1686131" cy="28623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10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AB6B2D9D-72A7-4DFF-98B6-9F1172A4A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22" t="4649" r="303" b="951"/>
            <a:stretch/>
          </p:blipFill>
          <p:spPr>
            <a:xfrm>
              <a:off x="5538159" y="3680353"/>
              <a:ext cx="1756119" cy="29259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Picture 12" descr="A picture containing photo, different, showing, various&#10;&#10;Description generated with very high confidence">
              <a:extLst>
                <a:ext uri="{FF2B5EF4-FFF2-40B4-BE49-F238E27FC236}">
                  <a16:creationId xmlns:a16="http://schemas.microsoft.com/office/drawing/2014/main" id="{6540FD43-D510-4059-8A14-705AC1609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43"/>
            <a:stretch/>
          </p:blipFill>
          <p:spPr>
            <a:xfrm>
              <a:off x="9473707" y="3303950"/>
              <a:ext cx="1940783" cy="33023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542043" y="1843982"/>
            <a:ext cx="8695263" cy="26802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User related functions</a:t>
            </a:r>
          </a:p>
          <a:p>
            <a:pPr marL="715963" lvl="1" indent="-258763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Account registration</a:t>
            </a: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and user personalization</a:t>
            </a:r>
          </a:p>
          <a:p>
            <a:pPr marL="715963" lvl="1" indent="-258763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User home screen and main pages</a:t>
            </a:r>
          </a:p>
          <a:p>
            <a:pPr marL="457200" lvl="1" indent="0">
              <a:buNone/>
            </a:pP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Fitts’s</a:t>
            </a: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store</a:t>
            </a:r>
          </a:p>
          <a:p>
            <a:pPr marL="355600" indent="-355600">
              <a:buFont typeface="Courier New" panose="02070309020205020404" pitchFamily="49" charset="0"/>
              <a:buChar char="o"/>
            </a:pP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Review (point) system</a:t>
            </a:r>
          </a:p>
          <a:p>
            <a:pPr marL="715963" lvl="1" indent="-258763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Post to earn money</a:t>
            </a: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355600" indent="-355600">
              <a:buFont typeface="Courier New" panose="02070309020205020404" pitchFamily="49" charset="0"/>
              <a:buChar char="o"/>
            </a:pP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2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Main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03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1124" y="3310808"/>
            <a:ext cx="9884279" cy="2994811"/>
            <a:chOff x="1087003" y="3146906"/>
            <a:chExt cx="9884279" cy="2994811"/>
          </a:xfrm>
        </p:grpSpPr>
        <p:pic>
          <p:nvPicPr>
            <p:cNvPr id="7" name="Picture 1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769EA565-8A97-4EF0-9F49-763F74B0C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14" t="4176" r="-1035" b="10701"/>
            <a:stretch/>
          </p:blipFill>
          <p:spPr>
            <a:xfrm>
              <a:off x="1087003" y="3147765"/>
              <a:ext cx="2006819" cy="298650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8" name="Picture 15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BBBCADA-3D89-4A11-A046-DAB054CA0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5" t="4322" r="-3727" b="10431"/>
            <a:stretch/>
          </p:blipFill>
          <p:spPr>
            <a:xfrm>
              <a:off x="3046334" y="3146906"/>
              <a:ext cx="2037934" cy="299086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9" name="Picture 1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7F635C0C-2616-4C95-AF3D-CB8F0924C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899" t="4122" r="-2070" b="10666"/>
            <a:stretch/>
          </p:blipFill>
          <p:spPr>
            <a:xfrm>
              <a:off x="4954358" y="3148450"/>
              <a:ext cx="2076460" cy="2989624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10" name="Picture 19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E35A9EB2-65CC-4CF6-8B13-3FFB957FB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33" r="-2070" b="10562"/>
            <a:stretch/>
          </p:blipFill>
          <p:spPr>
            <a:xfrm>
              <a:off x="6990455" y="3148836"/>
              <a:ext cx="2019121" cy="2992881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11" name="Picture 2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07D37394-9ED5-4F1F-BF3B-D73009BA9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3735" t="3929" r="-1452" b="9774"/>
            <a:stretch/>
          </p:blipFill>
          <p:spPr>
            <a:xfrm>
              <a:off x="8897232" y="3147747"/>
              <a:ext cx="2074050" cy="2986520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542043" y="1843982"/>
            <a:ext cx="10008063" cy="26802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Account registration and user personalization</a:t>
            </a:r>
          </a:p>
          <a:p>
            <a:pPr marL="715963" lvl="1" indent="-258763">
              <a:buFont typeface="Wingdings" panose="05000000000000000000" pitchFamily="2" charset="2"/>
              <a:buChar char="ü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Enter your information (e.g., height, body shape, etc...)</a:t>
            </a:r>
          </a:p>
          <a:p>
            <a:pPr marL="715963" lvl="1" indent="-258763">
              <a:buFont typeface="Wingdings" panose="05000000000000000000" pitchFamily="2" charset="2"/>
              <a:buChar char="ü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The information will be stored into your personalization database</a:t>
            </a:r>
          </a:p>
        </p:txBody>
      </p:sp>
    </p:spTree>
    <p:extLst>
      <p:ext uri="{BB962C8B-B14F-4D97-AF65-F5344CB8AC3E}">
        <p14:creationId xmlns:p14="http://schemas.microsoft.com/office/powerpoint/2010/main" val="115571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542043" y="1827049"/>
            <a:ext cx="10008063" cy="26802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User home screen and main pages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There are many postings (e.g., popular, recent, brand new outfits)  </a:t>
            </a:r>
            <a:b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by body shape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Main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03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20734" y="3235815"/>
            <a:ext cx="7668934" cy="3252455"/>
            <a:chOff x="2120734" y="3218883"/>
            <a:chExt cx="7668934" cy="3252455"/>
          </a:xfrm>
        </p:grpSpPr>
        <p:pic>
          <p:nvPicPr>
            <p:cNvPr id="7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5A2A536-7B8E-4B0A-9A4C-69B4E4A81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83" r="190" b="9422"/>
            <a:stretch/>
          </p:blipFill>
          <p:spPr>
            <a:xfrm>
              <a:off x="4831446" y="3250823"/>
              <a:ext cx="2097953" cy="32205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58856F01-FB90-4243-A123-F404661CC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54" r="-7021" b="8968"/>
            <a:stretch/>
          </p:blipFill>
          <p:spPr>
            <a:xfrm>
              <a:off x="7542158" y="3218883"/>
              <a:ext cx="2247510" cy="32524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5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DB6938BB-E523-407B-BF4A-9A811C2F7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0734" y="3260661"/>
              <a:ext cx="2097953" cy="32106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5607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542043" y="1827049"/>
            <a:ext cx="10008063" cy="560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Fitts’s</a:t>
            </a: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store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Just like all other e-commerce, you can easily make payment with bunch of payment options (don’t forget the promotions also)</a:t>
            </a: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Main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03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2043" y="3150893"/>
            <a:ext cx="11282895" cy="3527997"/>
            <a:chOff x="1102900" y="2822003"/>
            <a:chExt cx="10349328" cy="3071449"/>
          </a:xfrm>
        </p:grpSpPr>
        <p:pic>
          <p:nvPicPr>
            <p:cNvPr id="7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7A9C43BD-2EEF-4F22-AF42-D423DB987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3" t="3824" b="9037"/>
            <a:stretch/>
          </p:blipFill>
          <p:spPr>
            <a:xfrm>
              <a:off x="7297430" y="2822003"/>
              <a:ext cx="2028886" cy="3070348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8" name="Picture 6" descr="A picture containing text, woman, sitting&#10;&#10;Description generated with very high confidence">
              <a:extLst>
                <a:ext uri="{FF2B5EF4-FFF2-40B4-BE49-F238E27FC236}">
                  <a16:creationId xmlns:a16="http://schemas.microsoft.com/office/drawing/2014/main" id="{7C229AB5-427F-4EF4-B05D-198A9BDF6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50" r="-3" b="9091"/>
            <a:stretch/>
          </p:blipFill>
          <p:spPr>
            <a:xfrm>
              <a:off x="5274944" y="2823621"/>
              <a:ext cx="2010595" cy="3068730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9" name="Picture 1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0FA3335D-2810-4FE5-98B3-D9516E3BB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60" t="3850" r="-3802" b="11497"/>
            <a:stretch/>
          </p:blipFill>
          <p:spPr>
            <a:xfrm>
              <a:off x="3125385" y="2823103"/>
              <a:ext cx="2137670" cy="3069248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10" name="Picture 14" descr="A screenshot of a cell phone screen with text&#10;&#10;Description generated with very high confidence">
              <a:extLst>
                <a:ext uri="{FF2B5EF4-FFF2-40B4-BE49-F238E27FC236}">
                  <a16:creationId xmlns:a16="http://schemas.microsoft.com/office/drawing/2014/main" id="{5D28FF29-60BE-4EB6-99E2-78FD0F24D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50" r="-3386" b="11444"/>
            <a:stretch/>
          </p:blipFill>
          <p:spPr>
            <a:xfrm>
              <a:off x="1102900" y="2822003"/>
              <a:ext cx="2010595" cy="3071449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11" name="Picture 5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E8593B2-5954-4D1B-B7D1-E045645AA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54" r="569" b="13062"/>
            <a:stretch/>
          </p:blipFill>
          <p:spPr>
            <a:xfrm>
              <a:off x="9310941" y="2824221"/>
              <a:ext cx="2141287" cy="3068130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081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Main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03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02933" y="2946393"/>
            <a:ext cx="7315200" cy="3670736"/>
            <a:chOff x="4625603" y="2332092"/>
            <a:chExt cx="6956707" cy="3980244"/>
          </a:xfrm>
        </p:grpSpPr>
        <p:pic>
          <p:nvPicPr>
            <p:cNvPr id="7" name="Picture 6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21E6F067-2F3B-4320-919E-600645A4E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97" r="-60" b="-107"/>
            <a:stretch/>
          </p:blipFill>
          <p:spPr>
            <a:xfrm>
              <a:off x="4625603" y="2375759"/>
              <a:ext cx="2319578" cy="393417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8" name="Picture 9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C68FBFB8-12A1-4A64-9B66-BFD794C1D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26" r="148" b="-156"/>
            <a:stretch/>
          </p:blipFill>
          <p:spPr>
            <a:xfrm>
              <a:off x="6945197" y="2332092"/>
              <a:ext cx="2314769" cy="398024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9" name="Picture 11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873B481-9E86-43C5-B611-B8A299ACB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37" t="3533" r="-6" b="-156"/>
            <a:stretch/>
          </p:blipFill>
          <p:spPr>
            <a:xfrm>
              <a:off x="9260798" y="2336496"/>
              <a:ext cx="2321512" cy="3975840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309877" y="1844854"/>
            <a:ext cx="5926490" cy="2118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Review (point) system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Posting equals money in </a:t>
            </a:r>
            <a:r>
              <a:rPr lang="en-US" altLang="ko-KR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Fitts</a:t>
            </a:r>
            <a:endParaRPr lang="en-US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38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Main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03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542043" y="1827049"/>
            <a:ext cx="10024357" cy="2118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User can upload reviews about outfits, shoes, bags using their own creativity, some good practice are: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Nice pictures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Appropriate star rating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The type of styles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Size of the product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Links to buy the product</a:t>
            </a: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587067" y="3691467"/>
            <a:ext cx="5309658" cy="2773261"/>
            <a:chOff x="4625603" y="2332092"/>
            <a:chExt cx="6956707" cy="3980244"/>
          </a:xfrm>
        </p:grpSpPr>
        <p:pic>
          <p:nvPicPr>
            <p:cNvPr id="16" name="Picture 15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21E6F067-2F3B-4320-919E-600645A4E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97" r="-60" b="-107"/>
            <a:stretch/>
          </p:blipFill>
          <p:spPr>
            <a:xfrm>
              <a:off x="4625603" y="2375759"/>
              <a:ext cx="2319578" cy="393417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17" name="Picture 9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C68FBFB8-12A1-4A64-9B66-BFD794C1D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26" r="148" b="-156"/>
            <a:stretch/>
          </p:blipFill>
          <p:spPr>
            <a:xfrm>
              <a:off x="6945197" y="2332092"/>
              <a:ext cx="2314769" cy="398024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18" name="Picture 11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873B481-9E86-43C5-B611-B8A299ACB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37" t="3533" r="-6" b="-156"/>
            <a:stretch/>
          </p:blipFill>
          <p:spPr>
            <a:xfrm>
              <a:off x="9260798" y="2336496"/>
              <a:ext cx="2321512" cy="3975840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34099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Main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03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7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EF86AE4-4300-4143-A8AF-010371B17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68" t="60579" r="-629" b="3546"/>
          <a:stretch/>
        </p:blipFill>
        <p:spPr>
          <a:xfrm>
            <a:off x="326101" y="3834296"/>
            <a:ext cx="4530987" cy="282222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326101" y="1908179"/>
            <a:ext cx="10024357" cy="2118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Earn money by posting reviews, shopping, inviting peoples, and complete some events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MY" altLang="ko-KR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Fitts</a:t>
            </a: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points has as same as cash in </a:t>
            </a:r>
            <a:r>
              <a:rPr lang="en-MY" altLang="ko-KR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Fitts</a:t>
            </a: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system</a:t>
            </a:r>
          </a:p>
          <a:p>
            <a:pPr marL="812800" lvl="1" indent="-355600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You can use the money to buy extra products or just save it</a:t>
            </a: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12477" y="3626521"/>
            <a:ext cx="6528858" cy="2984566"/>
            <a:chOff x="4370570" y="3100733"/>
            <a:chExt cx="7526155" cy="3510354"/>
          </a:xfrm>
        </p:grpSpPr>
        <p:pic>
          <p:nvPicPr>
            <p:cNvPr id="9" name="Picture 8" descr="A screenshot of text&#10;&#10;Description generated with very high confidence">
              <a:extLst>
                <a:ext uri="{FF2B5EF4-FFF2-40B4-BE49-F238E27FC236}">
                  <a16:creationId xmlns:a16="http://schemas.microsoft.com/office/drawing/2014/main" id="{670B8CB3-3F68-4095-8E90-490BC2ED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931" r="62" b="7072"/>
            <a:stretch/>
          </p:blipFill>
          <p:spPr>
            <a:xfrm>
              <a:off x="4370570" y="3100734"/>
              <a:ext cx="2285943" cy="3337612"/>
            </a:xfrm>
            <a:prstGeom prst="rect">
              <a:avLst/>
            </a:prstGeom>
          </p:spPr>
        </p:pic>
        <p:pic>
          <p:nvPicPr>
            <p:cNvPr id="10" name="Picture 14" descr="A screenshot of a map&#10;&#10;Description generated with high confidence">
              <a:extLst>
                <a:ext uri="{FF2B5EF4-FFF2-40B4-BE49-F238E27FC236}">
                  <a16:creationId xmlns:a16="http://schemas.microsoft.com/office/drawing/2014/main" id="{A9A285F2-9AAB-4444-8608-F0DAF6BEF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89" r="3605" b="38396"/>
            <a:stretch/>
          </p:blipFill>
          <p:spPr>
            <a:xfrm>
              <a:off x="6815450" y="4771479"/>
              <a:ext cx="2309515" cy="1839608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3E9A9468-3915-4A20-B41B-6DE363605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024" r="-6654" b="41732"/>
            <a:stretch/>
          </p:blipFill>
          <p:spPr>
            <a:xfrm>
              <a:off x="6813772" y="3100733"/>
              <a:ext cx="2472451" cy="1697168"/>
            </a:xfrm>
            <a:prstGeom prst="rect">
              <a:avLst/>
            </a:prstGeom>
          </p:spPr>
        </p:pic>
        <p:pic>
          <p:nvPicPr>
            <p:cNvPr id="12" name="Picture 12" descr="A picture containing screenshot&#10;&#10;Description generated with very high confidence">
              <a:extLst>
                <a:ext uri="{FF2B5EF4-FFF2-40B4-BE49-F238E27FC236}">
                  <a16:creationId xmlns:a16="http://schemas.microsoft.com/office/drawing/2014/main" id="{9ADFC3A5-97CF-4D4B-AB74-4236677DF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8425" r="2662" b="11612"/>
            <a:stretch/>
          </p:blipFill>
          <p:spPr>
            <a:xfrm>
              <a:off x="9375898" y="4705013"/>
              <a:ext cx="2388651" cy="1741300"/>
            </a:xfrm>
            <a:prstGeom prst="rect">
              <a:avLst/>
            </a:prstGeom>
          </p:spPr>
        </p:pic>
        <p:pic>
          <p:nvPicPr>
            <p:cNvPr id="13" name="Picture 12" descr="A picture containing screenshot&#10;&#10;Description generated with very high confidence">
              <a:extLst>
                <a:ext uri="{FF2B5EF4-FFF2-40B4-BE49-F238E27FC236}">
                  <a16:creationId xmlns:a16="http://schemas.microsoft.com/office/drawing/2014/main" id="{856A36A4-1D0C-44FB-B3C6-E4D65C99D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814" r="-380" b="53533"/>
            <a:stretch/>
          </p:blipFill>
          <p:spPr>
            <a:xfrm>
              <a:off x="9375901" y="3108440"/>
              <a:ext cx="2520824" cy="159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36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326101" y="1754717"/>
            <a:ext cx="10024357" cy="1377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 sz="24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User/consumer's perspectives</a:t>
            </a:r>
          </a:p>
          <a:p>
            <a:pPr marL="896938" lvl="1" indent="-439738">
              <a:buFont typeface="Wingdings" panose="05000000000000000000" pitchFamily="2" charset="2"/>
              <a:buChar char="ü"/>
            </a:pPr>
            <a:r>
              <a:rPr lang="en-MY" altLang="ko-KR" sz="20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According to data presented by </a:t>
            </a:r>
            <a:r>
              <a:rPr lang="en-MY" altLang="ko-KR" sz="20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Nosto</a:t>
            </a:r>
            <a:r>
              <a:rPr lang="en-MY" altLang="ko-KR" sz="20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at a recent </a:t>
            </a:r>
            <a:r>
              <a:rPr lang="en-MY" altLang="ko-KR" sz="2000" u="sng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Growing Your Online Funnel Webinar</a:t>
            </a:r>
            <a:r>
              <a:rPr lang="en-MY" altLang="ko-KR" sz="20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personalization is a leading factor in ecommerce at large:</a:t>
            </a:r>
          </a:p>
          <a:p>
            <a:pPr marL="896938" lvl="1" indent="-439738">
              <a:buFont typeface="Wingdings" panose="05000000000000000000" pitchFamily="2" charset="2"/>
              <a:buChar char="ü"/>
            </a:pP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96938" lvl="1" indent="-439738">
              <a:buFont typeface="Wingdings" panose="05000000000000000000" pitchFamily="2" charset="2"/>
              <a:buChar char="ü"/>
            </a:pP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96938" lvl="1" indent="-439738">
              <a:buFont typeface="Wingdings" panose="05000000000000000000" pitchFamily="2" charset="2"/>
              <a:buChar char="ü"/>
            </a:pP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96938" lvl="1" indent="-439738">
              <a:buFont typeface="Wingdings" panose="05000000000000000000" pitchFamily="2" charset="2"/>
              <a:buChar char="ü"/>
            </a:pP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96938" lvl="1" indent="-439738">
              <a:buFont typeface="Wingdings" panose="05000000000000000000" pitchFamily="2" charset="2"/>
              <a:buChar char="ü"/>
            </a:pP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96938" lvl="1" indent="-439738">
              <a:buFont typeface="Wingdings" panose="05000000000000000000" pitchFamily="2" charset="2"/>
              <a:buChar char="ü"/>
            </a:pP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96938" lvl="1" indent="-439738">
              <a:buFont typeface="Wingdings" panose="05000000000000000000" pitchFamily="2" charset="2"/>
              <a:buChar char="ü"/>
            </a:pP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96938" lvl="1" indent="-439738">
              <a:buFont typeface="Wingdings" panose="05000000000000000000" pitchFamily="2" charset="2"/>
              <a:buChar char="ü"/>
            </a:pP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96938" lvl="1" indent="-439738">
              <a:buFont typeface="Wingdings" panose="05000000000000000000" pitchFamily="2" charset="2"/>
              <a:buChar char="ü"/>
            </a:pPr>
            <a:r>
              <a:rPr lang="en-MY" altLang="ko-KR" sz="20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By tracking user behaviour, either session-by-session or by account, fashion sellers can build Netflix-like personalization into the onsite experience.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Reasons for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04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5D3D52-3793-4C76-AF7B-E02C058AED2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BCCCC2E-556B-48DA-B9B9-037A507B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55" y="2998568"/>
            <a:ext cx="6614089" cy="265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72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Reasons for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04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9" name="Picture 19" descr="A picture containing necklace, lamp, light&#10;&#10;Description generated with very high confidence">
            <a:extLst>
              <a:ext uri="{FF2B5EF4-FFF2-40B4-BE49-F238E27FC236}">
                <a16:creationId xmlns:a16="http://schemas.microsoft.com/office/drawing/2014/main" id="{6515DCA0-2DD1-4A56-92B9-6393A4FC5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5" r="28109" b="19913"/>
          <a:stretch/>
        </p:blipFill>
        <p:spPr>
          <a:xfrm>
            <a:off x="3025966" y="2622383"/>
            <a:ext cx="6062430" cy="3395139"/>
          </a:xfrm>
          <a:prstGeom prst="rect">
            <a:avLst/>
          </a:prstGeom>
        </p:spPr>
      </p:pic>
      <p:pic>
        <p:nvPicPr>
          <p:cNvPr id="16" name="Picture 9" descr="A picture containing graphics, drawing&#10;&#10;Description generated with very high confidence">
            <a:extLst>
              <a:ext uri="{FF2B5EF4-FFF2-40B4-BE49-F238E27FC236}">
                <a16:creationId xmlns:a16="http://schemas.microsoft.com/office/drawing/2014/main" id="{B99FB259-82AC-4BB6-9834-C3F821D2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56" y="3523604"/>
            <a:ext cx="2109730" cy="21097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7C2EEE-657B-4C5B-8695-0288FE9E8130}"/>
              </a:ext>
            </a:extLst>
          </p:cNvPr>
          <p:cNvSpPr txBox="1"/>
          <p:nvPr/>
        </p:nvSpPr>
        <p:spPr>
          <a:xfrm>
            <a:off x="308471" y="2961904"/>
            <a:ext cx="3046164" cy="86177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accessibility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Interfaces is simple when using Fitts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D0DD0-E314-4B35-B333-3BE1C945CD21}"/>
              </a:ext>
            </a:extLst>
          </p:cNvPr>
          <p:cNvSpPr txBox="1"/>
          <p:nvPr/>
        </p:nvSpPr>
        <p:spPr>
          <a:xfrm>
            <a:off x="45942" y="4899036"/>
            <a:ext cx="3170981" cy="141577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Good recommendation system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Review is very reliable because of Fitts's reward point feature</a:t>
            </a:r>
          </a:p>
          <a:p>
            <a:pPr algn="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EDC34-4707-4277-97CB-09DF603659FF}"/>
              </a:ext>
            </a:extLst>
          </p:cNvPr>
          <p:cNvSpPr txBox="1"/>
          <p:nvPr/>
        </p:nvSpPr>
        <p:spPr>
          <a:xfrm>
            <a:off x="8559207" y="2660893"/>
            <a:ext cx="3376669" cy="166199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Personal data is secured</a:t>
            </a:r>
          </a:p>
          <a:p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User do not need to input their personal info apart from their body's info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B13A5-6705-443A-BEA2-062CED8A370C}"/>
              </a:ext>
            </a:extLst>
          </p:cNvPr>
          <p:cNvSpPr txBox="1"/>
          <p:nvPr/>
        </p:nvSpPr>
        <p:spPr>
          <a:xfrm>
            <a:off x="8791458" y="4899036"/>
            <a:ext cx="3376669" cy="141577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Features is scalable</a:t>
            </a:r>
          </a:p>
          <a:p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There are many possibility to improve Fitts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326101" y="1754717"/>
            <a:ext cx="10024357" cy="570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 sz="24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Team2 perspectives on </a:t>
            </a:r>
            <a:r>
              <a:rPr lang="en-MY" altLang="ko-KR" sz="24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Fitts</a:t>
            </a:r>
            <a:endParaRPr lang="en-MY" altLang="ko-KR" sz="24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7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668477"/>
            <a:ext cx="5808784" cy="430887"/>
          </a:xfrm>
          <a:prstGeom prst="rect">
            <a:avLst/>
          </a:prstGeom>
          <a:solidFill>
            <a:schemeClr val="accent3">
              <a:lumMod val="50000"/>
              <a:alpha val="7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 Black" panose="020B0A04020102020204" pitchFamily="34" charset="0"/>
              </a:rPr>
              <a:t>Members of Team 2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 Black" panose="020B0A04020102020204" pitchFamily="34" charset="0"/>
              </a:endParaRP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657443C-47A6-4074-B400-4267F2E6A19D}"/>
              </a:ext>
            </a:extLst>
          </p:cNvPr>
          <p:cNvCxnSpPr>
            <a:cxnSpLocks/>
          </p:cNvCxnSpPr>
          <p:nvPr/>
        </p:nvCxnSpPr>
        <p:spPr>
          <a:xfrm>
            <a:off x="927427" y="4255803"/>
            <a:ext cx="3117717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76EAA6B-59F8-4EFA-8068-F7C63C6750BD}"/>
              </a:ext>
            </a:extLst>
          </p:cNvPr>
          <p:cNvCxnSpPr>
            <a:cxnSpLocks/>
            <a:endCxn id="106" idx="19"/>
          </p:cNvCxnSpPr>
          <p:nvPr/>
        </p:nvCxnSpPr>
        <p:spPr>
          <a:xfrm>
            <a:off x="4034683" y="4255803"/>
            <a:ext cx="1607748" cy="181868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141" idx="26"/>
          </p:cNvCxnSpPr>
          <p:nvPr/>
        </p:nvCxnSpPr>
        <p:spPr>
          <a:xfrm>
            <a:off x="4298798" y="1831478"/>
            <a:ext cx="1487189" cy="30612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</p:cNvCxnSpPr>
          <p:nvPr/>
        </p:nvCxnSpPr>
        <p:spPr>
          <a:xfrm flipH="1">
            <a:off x="6636009" y="1831477"/>
            <a:ext cx="1397644" cy="1371477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</p:cNvCxnSpPr>
          <p:nvPr/>
        </p:nvCxnSpPr>
        <p:spPr>
          <a:xfrm flipV="1">
            <a:off x="6625396" y="4255803"/>
            <a:ext cx="1555566" cy="318192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pitchFamily="34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F534659-A279-4BE2-A512-0CF8449D3BDE}"/>
              </a:ext>
            </a:extLst>
          </p:cNvPr>
          <p:cNvSpPr/>
          <p:nvPr/>
        </p:nvSpPr>
        <p:spPr>
          <a:xfrm>
            <a:off x="6357742" y="3103246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D3DBD966-BFF0-46E2-B94B-E99D00F4C165}"/>
              </a:ext>
            </a:extLst>
          </p:cNvPr>
          <p:cNvSpPr/>
          <p:nvPr/>
        </p:nvSpPr>
        <p:spPr>
          <a:xfrm>
            <a:off x="6149762" y="4423039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62C332BE-22E3-4BE5-AEC5-B84563974C26}"/>
              </a:ext>
            </a:extLst>
          </p:cNvPr>
          <p:cNvSpPr/>
          <p:nvPr/>
        </p:nvSpPr>
        <p:spPr>
          <a:xfrm>
            <a:off x="5475553" y="5912698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pitchFamily="34" charset="0"/>
            </a:endParaRPr>
          </a:p>
        </p:txBody>
      </p:sp>
      <p:pic>
        <p:nvPicPr>
          <p:cNvPr id="196" name="그림 4" descr="사람, 실외, 여자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2DCF43AC-6B04-4D4E-82B2-2B2DE9A85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0" t="12733" r="16065" b="10643"/>
          <a:stretch/>
        </p:blipFill>
        <p:spPr>
          <a:xfrm>
            <a:off x="9668346" y="4482676"/>
            <a:ext cx="1620000" cy="1884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8" name="Picture 11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96F10BDF-436E-4B6C-85E4-4F98E7B34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06" r="160" b="210"/>
          <a:stretch/>
        </p:blipFill>
        <p:spPr>
          <a:xfrm>
            <a:off x="930448" y="4454872"/>
            <a:ext cx="1620000" cy="2069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9" name="Picture 12" descr="A young boy looking at the camera&#10;&#10;Description generated with high confidence">
            <a:extLst>
              <a:ext uri="{FF2B5EF4-FFF2-40B4-BE49-F238E27FC236}">
                <a16:creationId xmlns:a16="http://schemas.microsoft.com/office/drawing/2014/main" id="{98223CCA-D12B-408F-8964-FB74BC3EA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346" y="1936647"/>
            <a:ext cx="1620000" cy="2011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0" name="Picture 2" descr="Image may contain: Bình Khánh Nguyễn">
            <a:extLst>
              <a:ext uri="{FF2B5EF4-FFF2-40B4-BE49-F238E27FC236}">
                <a16:creationId xmlns:a16="http://schemas.microsoft.com/office/drawing/2014/main" id="{6B26B27A-FE0F-4220-BE20-E9F21910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27" y="1954777"/>
            <a:ext cx="1620000" cy="1856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23927" y="195043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Arial Black" panose="020B0A04020102020204" pitchFamily="34" charset="0"/>
                <a:ea typeface="맑은 고딕"/>
                <a:cs typeface="Calibri"/>
              </a:rPr>
              <a:t>빙</a:t>
            </a:r>
            <a:endParaRPr lang="en-MY" sz="24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89489" y="4439518"/>
            <a:ext cx="1210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Arial Black" panose="020B0A04020102020204" pitchFamily="34" charset="0"/>
                <a:ea typeface="맑은 고딕"/>
              </a:rPr>
              <a:t> 장한빈</a:t>
            </a:r>
            <a:endParaRPr lang="en-MY" sz="24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89754" y="191343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Arial Black" panose="020B0A04020102020204" pitchFamily="34" charset="0"/>
                <a:ea typeface="맑은 고딕"/>
              </a:rPr>
              <a:t>하지크</a:t>
            </a:r>
            <a:endParaRPr lang="en-MY" sz="24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0563" y="448853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Arial Black" panose="020B0A04020102020204" pitchFamily="34" charset="0"/>
                <a:ea typeface="맑은 고딕"/>
              </a:rPr>
              <a:t>임근식</a:t>
            </a:r>
            <a:endParaRPr lang="en-MY" sz="24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02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Reasons for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04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6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BC92D5-0892-44B4-A381-A2DF5C3F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1" y="2748059"/>
            <a:ext cx="6057296" cy="345691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71B514-22F5-41F6-9F2C-2A06671B6965}"/>
              </a:ext>
            </a:extLst>
          </p:cNvPr>
          <p:cNvSpPr txBox="1"/>
          <p:nvPr/>
        </p:nvSpPr>
        <p:spPr>
          <a:xfrm>
            <a:off x="625999" y="6223075"/>
            <a:ext cx="93909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https://github.com/skkuse-adv/2019Fall_team2/blob/master/analysis/README.md</a:t>
            </a: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326101" y="1754717"/>
            <a:ext cx="10024357" cy="570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Developer's perspectives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Reverse engineering is possible using APK provided</a:t>
            </a:r>
          </a:p>
        </p:txBody>
      </p:sp>
    </p:spTree>
    <p:extLst>
      <p:ext uri="{BB962C8B-B14F-4D97-AF65-F5344CB8AC3E}">
        <p14:creationId xmlns:p14="http://schemas.microsoft.com/office/powerpoint/2010/main" val="40509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E4327F-BDF0-4CFF-846A-BA1BC3C3C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91293"/>
              </p:ext>
            </p:extLst>
          </p:nvPr>
        </p:nvGraphicFramePr>
        <p:xfrm>
          <a:off x="1378900" y="1844284"/>
          <a:ext cx="9769219" cy="45176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5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076">
                  <a:extLst>
                    <a:ext uri="{9D8B030D-6E8A-4147-A177-3AD203B41FA5}">
                      <a16:colId xmlns:a16="http://schemas.microsoft.com/office/drawing/2014/main" val="3624574726"/>
                    </a:ext>
                  </a:extLst>
                </a:gridCol>
                <a:gridCol w="3321528">
                  <a:extLst>
                    <a:ext uri="{9D8B030D-6E8A-4147-A177-3AD203B41FA5}">
                      <a16:colId xmlns:a16="http://schemas.microsoft.com/office/drawing/2014/main" val="177813743"/>
                    </a:ext>
                  </a:extLst>
                </a:gridCol>
              </a:tblGrid>
              <a:tr h="72343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</a:p>
                  </a:txBody>
                  <a:tcPr anchor="ctr">
                    <a:solidFill>
                      <a:srgbClr val="698ED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Advantages</a:t>
                      </a:r>
                    </a:p>
                  </a:txBody>
                  <a:tcPr anchor="ctr">
                    <a:solidFill>
                      <a:srgbClr val="698ED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Disadvantages</a:t>
                      </a:r>
                    </a:p>
                  </a:txBody>
                  <a:tcPr anchor="ctr">
                    <a:solidFill>
                      <a:srgbClr val="698ED0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104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the items by trend and body type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Earn money by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Fitts spend too much attention on women rather than men clothing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500115"/>
                  </a:ext>
                </a:extLst>
              </a:tr>
              <a:tr h="11910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and fast shipping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Updated trending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There are some UX bugs make user feels uncomfortable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219458"/>
                  </a:ext>
                </a:extLst>
              </a:tr>
              <a:tr h="141209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 an own set of store and see the items of those in the set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 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There are some UX bugs make user feels uncomfortable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850214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Related existing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05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9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1FF18F3-92B5-4FAA-A7CF-049EACB1F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6" t="29025" r="83100" b="56609"/>
          <a:stretch/>
        </p:blipFill>
        <p:spPr>
          <a:xfrm>
            <a:off x="1837610" y="3868428"/>
            <a:ext cx="963284" cy="992475"/>
          </a:xfrm>
          <a:prstGeom prst="rect">
            <a:avLst/>
          </a:prstGeom>
        </p:spPr>
      </p:pic>
      <p:pic>
        <p:nvPicPr>
          <p:cNvPr id="10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1FF18F3-92B5-4FAA-A7CF-049EACB1F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5" t="51456" r="83140" b="34362"/>
          <a:stretch/>
        </p:blipFill>
        <p:spPr>
          <a:xfrm>
            <a:off x="1837610" y="5170817"/>
            <a:ext cx="963284" cy="992475"/>
          </a:xfrm>
          <a:prstGeom prst="rect">
            <a:avLst/>
          </a:prstGeom>
        </p:spPr>
      </p:pic>
      <p:pic>
        <p:nvPicPr>
          <p:cNvPr id="11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1FF18F3-92B5-4FAA-A7CF-049EACB1F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8" t="6381" r="82914" b="78657"/>
          <a:stretch/>
        </p:blipFill>
        <p:spPr>
          <a:xfrm>
            <a:off x="1837610" y="2669356"/>
            <a:ext cx="963284" cy="992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520C9-F67C-4F9A-BA1E-5D3221AE4AB0}"/>
              </a:ext>
            </a:extLst>
          </p:cNvPr>
          <p:cNvSpPr txBox="1"/>
          <p:nvPr/>
        </p:nvSpPr>
        <p:spPr>
          <a:xfrm>
            <a:off x="2894031" y="2991997"/>
            <a:ext cx="760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latin typeface="Arial"/>
                <a:cs typeface="Arial"/>
              </a:rPr>
              <a:t>Fitts</a:t>
            </a:r>
            <a:endParaRPr 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1EC5-A90E-4E82-8EE1-549E501350F7}"/>
              </a:ext>
            </a:extLst>
          </p:cNvPr>
          <p:cNvSpPr txBox="1"/>
          <p:nvPr/>
        </p:nvSpPr>
        <p:spPr>
          <a:xfrm>
            <a:off x="2894031" y="4154535"/>
            <a:ext cx="1014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latin typeface="Arial"/>
                <a:cs typeface="Arial"/>
              </a:rPr>
              <a:t>Brandy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3D7D6-D9AA-4443-982C-890089049417}"/>
              </a:ext>
            </a:extLst>
          </p:cNvPr>
          <p:cNvSpPr txBox="1"/>
          <p:nvPr/>
        </p:nvSpPr>
        <p:spPr>
          <a:xfrm>
            <a:off x="2894030" y="5492919"/>
            <a:ext cx="1014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err="1">
                <a:latin typeface="Arial"/>
                <a:cs typeface="Arial"/>
              </a:rPr>
              <a:t>ZigZag</a:t>
            </a:r>
            <a:endParaRPr lang="en-US" b="1" err="1"/>
          </a:p>
        </p:txBody>
      </p:sp>
    </p:spTree>
    <p:extLst>
      <p:ext uri="{BB962C8B-B14F-4D97-AF65-F5344CB8AC3E}">
        <p14:creationId xmlns:p14="http://schemas.microsoft.com/office/powerpoint/2010/main" val="1205478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3866146" y="2567226"/>
            <a:ext cx="4331369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Thank You</a:t>
            </a:r>
            <a:endParaRPr lang="ko-KR" altLang="en-US" sz="50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3930341" y="3429000"/>
            <a:ext cx="43313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Personalization: </a:t>
            </a:r>
            <a:r>
              <a:rPr lang="en-US" altLang="ko-KR" sz="2400" err="1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Fitts</a:t>
            </a:r>
            <a:endParaRPr lang="en-US" altLang="ko-KR" sz="24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  <a:p>
            <a:pPr algn="ctr"/>
            <a:r>
              <a:rPr lang="en-US" altLang="ko-KR" sz="24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Team 2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64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3930315" y="2767280"/>
            <a:ext cx="433136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Q&amp;A</a:t>
            </a:r>
            <a:endParaRPr lang="ko-KR" altLang="en-US" sz="80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4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53294" y="311077"/>
            <a:ext cx="9775991" cy="724247"/>
          </a:xfrm>
        </p:spPr>
        <p:txBody>
          <a:bodyPr>
            <a:normAutofit lnSpcReduction="10000"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Milestone</a:t>
            </a:r>
          </a:p>
        </p:txBody>
      </p:sp>
      <p:pic>
        <p:nvPicPr>
          <p:cNvPr id="9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3F056E9-31F0-4C70-8D47-62F0A181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80" y="2720858"/>
            <a:ext cx="7429188" cy="3663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1E6A086-2BB7-4972-A227-338CE8098E56}"/>
              </a:ext>
            </a:extLst>
          </p:cNvPr>
          <p:cNvSpPr>
            <a:spLocks noGrp="1"/>
          </p:cNvSpPr>
          <p:nvPr/>
        </p:nvSpPr>
        <p:spPr>
          <a:xfrm>
            <a:off x="549420" y="1761368"/>
            <a:ext cx="11520123" cy="94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Our team defined four</a:t>
            </a:r>
            <a:r>
              <a:rPr lang="ko-KR" altLang="en-US" sz="24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milestone </a:t>
            </a:r>
            <a:r>
              <a:rPr lang="en-US" altLang="ko-KR" sz="24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for the projects. The goal is to</a:t>
            </a:r>
            <a:r>
              <a:rPr lang="ko-KR" altLang="en-US" sz="24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propose new application architecture after analyzing Fitts.</a:t>
            </a:r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B2C96BE1-EE64-42C9-AAB1-87D2409D07B1}"/>
              </a:ext>
            </a:extLst>
          </p:cNvPr>
          <p:cNvSpPr/>
          <p:nvPr/>
        </p:nvSpPr>
        <p:spPr>
          <a:xfrm>
            <a:off x="1342280" y="5738029"/>
            <a:ext cx="7399453" cy="662771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6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554" y="335465"/>
            <a:ext cx="69237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Presentation agenda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215918"/>
            <a:ext cx="5365515" cy="707886"/>
            <a:chOff x="1848112" y="1575921"/>
            <a:chExt cx="5365515" cy="707886"/>
          </a:xfrm>
        </p:grpSpPr>
        <p:sp>
          <p:nvSpPr>
            <p:cNvPr id="9" name="TextBox 8"/>
            <p:cNvSpPr txBox="1"/>
            <p:nvPr/>
          </p:nvSpPr>
          <p:spPr>
            <a:xfrm>
              <a:off x="2924466" y="1721671"/>
              <a:ext cx="4289161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What is </a:t>
              </a:r>
              <a:r>
                <a:rPr lang="en-US" altLang="ko-KR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Fitts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?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01</a:t>
              </a:r>
              <a:endParaRPr lang="ko-KR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350896"/>
            <a:ext cx="5365516" cy="707886"/>
            <a:chOff x="1848112" y="1575921"/>
            <a:chExt cx="5365516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924466" y="1704738"/>
              <a:ext cx="428916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System configurations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02</a:t>
              </a:r>
              <a:endParaRPr lang="ko-KR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485874"/>
            <a:ext cx="5365516" cy="707886"/>
            <a:chOff x="1848112" y="1575921"/>
            <a:chExt cx="5365516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929068" y="1704738"/>
              <a:ext cx="428456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Main functions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03</a:t>
              </a:r>
              <a:endParaRPr lang="ko-KR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4620851"/>
            <a:ext cx="5365516" cy="707886"/>
            <a:chOff x="1848112" y="1575921"/>
            <a:chExt cx="5365516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924466" y="1670872"/>
              <a:ext cx="428916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Reasons for selection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04</a:t>
              </a:r>
              <a:endParaRPr lang="ko-KR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>
                <a:latin typeface="Arial Black" panose="020B0A04020102020204" pitchFamily="34" charset="0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622052"/>
            <a:ext cx="5517698" cy="707886"/>
            <a:chOff x="1848112" y="1575921"/>
            <a:chExt cx="5517698" cy="707886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924466" y="1704738"/>
              <a:ext cx="444134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Related existing systems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cs typeface="Arial" pitchFamily="34" charset="0"/>
                </a:rPr>
                <a:t>05</a:t>
              </a:r>
              <a:endParaRPr lang="ko-KR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9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What is </a:t>
            </a:r>
            <a:r>
              <a:rPr lang="en-US" sz="4800" b="1" err="1">
                <a:latin typeface="Arial Black" panose="020B0A04020102020204" pitchFamily="34" charset="0"/>
              </a:rPr>
              <a:t>Fitts</a:t>
            </a:r>
            <a:r>
              <a:rPr lang="en-US" sz="4800" b="1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01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326101" y="2013831"/>
            <a:ext cx="670123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ko-KR" altLang="en-US" err="1">
                <a:latin typeface="Arial"/>
                <a:ea typeface="맑은 고딕"/>
                <a:cs typeface="Arial"/>
              </a:rPr>
              <a:t>Fitts</a:t>
            </a:r>
            <a:r>
              <a:rPr lang="ko-KR" altLang="en-US">
                <a:latin typeface="Arial"/>
                <a:ea typeface="맑은 고딕"/>
                <a:cs typeface="Arial"/>
              </a:rPr>
              <a:t> </a:t>
            </a:r>
            <a:r>
              <a:rPr lang="en-US" altLang="ko-KR">
                <a:latin typeface="Arial"/>
                <a:ea typeface="맑은 고딕"/>
                <a:cs typeface="Arial"/>
              </a:rPr>
              <a:t>is an e-commerce platform that aims the fashions market</a:t>
            </a: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US" altLang="ko-KR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Review centric</a:t>
            </a:r>
            <a:r>
              <a:rPr lang="ko-KR" alt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</a:t>
            </a:r>
            <a:r>
              <a:rPr lang="ko-KR" alt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pp</a:t>
            </a:r>
            <a:r>
              <a:rPr lang="en-US" altLang="ko-KR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</a:t>
            </a:r>
            <a:endParaRPr lang="en-US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Ensure clothes fits user’s body</a:t>
            </a: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US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No advertisement, sincere review</a:t>
            </a:r>
          </a:p>
          <a:p>
            <a:pPr marL="355600" indent="-355600">
              <a:buFont typeface="Courier New" panose="02070309020205020404" pitchFamily="49" charset="0"/>
              <a:buChar char="o"/>
            </a:pPr>
            <a:endParaRPr lang="en-US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0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Website: </a:t>
            </a:r>
            <a:r>
              <a:rPr lang="en-US" altLang="ko-KR" sz="200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2"/>
              </a:rPr>
              <a:t>https://fitts.co.kr/</a:t>
            </a:r>
            <a:endParaRPr lang="en-US" altLang="ko-KR" sz="20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Company: </a:t>
            </a:r>
            <a:r>
              <a:rPr lang="ko-KR" alt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포포네 (POPONE Co., Ltd)</a:t>
            </a: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대표이사</a:t>
            </a:r>
            <a:r>
              <a:rPr lang="en-US" altLang="ko-KR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:</a:t>
            </a:r>
            <a:r>
              <a:rPr lang="ko-KR" alt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이운학</a:t>
            </a:r>
            <a:endParaRPr lang="en-US" altLang="ko-KR" sz="20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서울 서초구 반포대로 </a:t>
            </a:r>
            <a:r>
              <a:rPr lang="en-US" altLang="ko-KR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30</a:t>
            </a:r>
            <a:r>
              <a:rPr lang="ko-KR" alt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길 </a:t>
            </a:r>
            <a:r>
              <a:rPr lang="en-US" altLang="ko-KR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81</a:t>
            </a:r>
            <a:r>
              <a:rPr lang="ko-KR" alt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altLang="ko-KR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12</a:t>
            </a:r>
            <a:r>
              <a:rPr lang="ko-KR" alt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층</a:t>
            </a:r>
            <a:endParaRPr lang="en-US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pic>
        <p:nvPicPr>
          <p:cNvPr id="38" name="그림 5">
            <a:extLst>
              <a:ext uri="{FF2B5EF4-FFF2-40B4-BE49-F238E27FC236}">
                <a16:creationId xmlns:a16="http://schemas.microsoft.com/office/drawing/2014/main" id="{459F422F-C1A1-4A5A-95E2-7369D3E28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947" y="1558616"/>
            <a:ext cx="3197311" cy="1761604"/>
          </a:xfrm>
          <a:prstGeom prst="rect">
            <a:avLst/>
          </a:prstGeom>
        </p:spPr>
      </p:pic>
      <p:pic>
        <p:nvPicPr>
          <p:cNvPr id="40" name="그림 6" descr="스크린샷, 사진, 다른, 하얀색이(가) 표시된 사진&#10;&#10;매우 높은 신뢰도로 생성된 설명">
            <a:extLst>
              <a:ext uri="{FF2B5EF4-FFF2-40B4-BE49-F238E27FC236}">
                <a16:creationId xmlns:a16="http://schemas.microsoft.com/office/drawing/2014/main" id="{F855E202-86C2-47F9-9C8A-D2F4AD219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29" y="3320220"/>
            <a:ext cx="5014429" cy="3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31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4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System configurations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02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7CECE-B02F-4DD8-97EC-01EC4590F668}"/>
              </a:ext>
            </a:extLst>
          </p:cNvPr>
          <p:cNvSpPr txBox="1">
            <a:spLocks/>
          </p:cNvSpPr>
          <p:nvPr/>
        </p:nvSpPr>
        <p:spPr>
          <a:xfrm>
            <a:off x="838200" y="1447872"/>
            <a:ext cx="7858955" cy="946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pic>
        <p:nvPicPr>
          <p:cNvPr id="6" name="그림 13" descr="스크린샷, 모니터, 앉아있는, 녹색이(가) 표시된 사진&#10;&#10;매우 높은 신뢰도로 생성된 설명">
            <a:extLst>
              <a:ext uri="{FF2B5EF4-FFF2-40B4-BE49-F238E27FC236}">
                <a16:creationId xmlns:a16="http://schemas.microsoft.com/office/drawing/2014/main" id="{BA87D113-EDEA-4459-ACD4-19BE923D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1" y="1952039"/>
            <a:ext cx="6103447" cy="4572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ECB01-6498-4393-9F30-B2ED5303CEF5}"/>
              </a:ext>
            </a:extLst>
          </p:cNvPr>
          <p:cNvSpPr txBox="1"/>
          <p:nvPr/>
        </p:nvSpPr>
        <p:spPr>
          <a:xfrm>
            <a:off x="6658413" y="5761093"/>
            <a:ext cx="4074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17">
            <a:extLst>
              <a:ext uri="{FF2B5EF4-FFF2-40B4-BE49-F238E27FC236}">
                <a16:creationId xmlns:a16="http://schemas.microsoft.com/office/drawing/2014/main" id="{72FDC9F7-0B5F-42F1-BD7D-2738D6E7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496" y="1928957"/>
            <a:ext cx="4354785" cy="3427817"/>
          </a:xfrm>
          <a:prstGeom prst="rect">
            <a:avLst/>
          </a:prstGeom>
        </p:spPr>
      </p:pic>
      <p:sp>
        <p:nvSpPr>
          <p:cNvPr id="12" name="직사각형 20">
            <a:extLst>
              <a:ext uri="{FF2B5EF4-FFF2-40B4-BE49-F238E27FC236}">
                <a16:creationId xmlns:a16="http://schemas.microsoft.com/office/drawing/2014/main" id="{34E793F8-DA56-4053-8B56-EA19A360EE3C}"/>
              </a:ext>
            </a:extLst>
          </p:cNvPr>
          <p:cNvSpPr/>
          <p:nvPr/>
        </p:nvSpPr>
        <p:spPr>
          <a:xfrm>
            <a:off x="8524516" y="2865976"/>
            <a:ext cx="3328275" cy="25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22" descr="개체, 거울이(가) 표시된 사진&#10;&#10;매우 높은 신뢰도로 생성된 설명">
            <a:extLst>
              <a:ext uri="{FF2B5EF4-FFF2-40B4-BE49-F238E27FC236}">
                <a16:creationId xmlns:a16="http://schemas.microsoft.com/office/drawing/2014/main" id="{27F0E3AD-9943-4AA1-84F7-F07734FD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75665" y="2139923"/>
            <a:ext cx="432875" cy="447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6A93FE-330B-4A74-B61A-4FBAD9776623}"/>
              </a:ext>
            </a:extLst>
          </p:cNvPr>
          <p:cNvSpPr txBox="1"/>
          <p:nvPr/>
        </p:nvSpPr>
        <p:spPr>
          <a:xfrm>
            <a:off x="5645635" y="1952039"/>
            <a:ext cx="8508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M1: </a:t>
            </a:r>
            <a:r>
              <a:rPr lang="ko-KR" altLang="en-US" sz="1200" b="1">
                <a:solidFill>
                  <a:srgbClr val="FF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Fitts</a:t>
            </a:r>
            <a:endParaRPr lang="ko-KR" altLang="en-US" sz="1200" b="1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F4BB30-67B1-4A0F-A810-A15F46755E9F}"/>
              </a:ext>
            </a:extLst>
          </p:cNvPr>
          <p:cNvSpPr txBox="1"/>
          <p:nvPr/>
        </p:nvSpPr>
        <p:spPr>
          <a:xfrm>
            <a:off x="7995494" y="2794987"/>
            <a:ext cx="5623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M2: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1823358" y="1388082"/>
            <a:ext cx="6701232" cy="3794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Basic Configuration</a:t>
            </a:r>
          </a:p>
          <a:p>
            <a:pPr marL="355600" indent="-355600">
              <a:buFont typeface="Courier New" panose="02070309020205020404" pitchFamily="49" charset="0"/>
              <a:buChar char="o"/>
            </a:pP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355600" indent="-355600">
              <a:buFont typeface="Courier New" panose="02070309020205020404" pitchFamily="49" charset="0"/>
              <a:buChar char="o"/>
            </a:pP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6474718" y="1952038"/>
            <a:ext cx="183695" cy="726808"/>
          </a:xfrm>
          <a:prstGeom prst="rightBrace">
            <a:avLst>
              <a:gd name="adj1" fmla="val 53415"/>
              <a:gd name="adj2" fmla="val 51754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6658413" y="5744760"/>
            <a:ext cx="4899267" cy="698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MY" altLang="ko-KR" sz="16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In this project, we are going to use Android stack instead of iOS stack for doing the reverse engineering of </a:t>
            </a:r>
            <a:r>
              <a:rPr lang="en-MY" altLang="ko-KR" sz="16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Fitts</a:t>
            </a:r>
            <a:r>
              <a:rPr lang="en-MY" altLang="ko-KR" sz="16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Right Brace 21"/>
          <p:cNvSpPr/>
          <p:nvPr/>
        </p:nvSpPr>
        <p:spPr>
          <a:xfrm flipH="1">
            <a:off x="7253177" y="1952038"/>
            <a:ext cx="153373" cy="3363757"/>
          </a:xfrm>
          <a:prstGeom prst="rightBrace">
            <a:avLst>
              <a:gd name="adj1" fmla="val 53415"/>
              <a:gd name="adj2" fmla="val 11235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4349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System configurations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02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6" name="그림 4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B720D635-5C0E-42F2-A5F9-DBAC2C148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748" y="1643539"/>
            <a:ext cx="2743200" cy="1536192"/>
          </a:xfrm>
          <a:prstGeom prst="rect">
            <a:avLst/>
          </a:prstGeom>
        </p:spPr>
      </p:pic>
      <p:pic>
        <p:nvPicPr>
          <p:cNvPr id="7" name="그림 6" descr="꽃, 머그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FB7F5AE0-B32B-4296-B8DF-352FDCF5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74" y="3424151"/>
            <a:ext cx="2743200" cy="1450181"/>
          </a:xfrm>
          <a:prstGeom prst="rect">
            <a:avLst/>
          </a:prstGeom>
        </p:spPr>
      </p:pic>
      <p:pic>
        <p:nvPicPr>
          <p:cNvPr id="8" name="그림 8" descr="그리기, 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68196C56-DE9B-4B7A-A301-4665F4E26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619" y="5228680"/>
            <a:ext cx="1557059" cy="1092013"/>
          </a:xfrm>
          <a:prstGeom prst="rect">
            <a:avLst/>
          </a:prstGeom>
        </p:spPr>
      </p:pic>
      <p:pic>
        <p:nvPicPr>
          <p:cNvPr id="9" name="그림 10" descr="테이블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438BC395-C8E9-41C9-80E1-1ED7D8DDE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957" y="5227439"/>
            <a:ext cx="2743200" cy="109728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705663" y="1969355"/>
            <a:ext cx="6701232" cy="2680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Software Platform: Android (Apache2)</a:t>
            </a: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OS: Linux Kernel (GPLv2)</a:t>
            </a: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Low-level Libraries: C/C++, LLVM</a:t>
            </a: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Application: Java/</a:t>
            </a:r>
            <a:r>
              <a:rPr lang="en-MY" altLang="ko-KR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Kotlin</a:t>
            </a: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Data Parser: XML</a:t>
            </a:r>
          </a:p>
        </p:txBody>
      </p:sp>
    </p:spTree>
    <p:extLst>
      <p:ext uri="{BB962C8B-B14F-4D97-AF65-F5344CB8AC3E}">
        <p14:creationId xmlns:p14="http://schemas.microsoft.com/office/powerpoint/2010/main" val="95470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System configurations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02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6" name="그림 10" descr="방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9C87FDB7-B95E-49E0-8561-90D66CBA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017" y="4168765"/>
            <a:ext cx="1882589" cy="1882589"/>
          </a:xfrm>
          <a:prstGeom prst="rect">
            <a:avLst/>
          </a:prstGeom>
        </p:spPr>
      </p:pic>
      <p:pic>
        <p:nvPicPr>
          <p:cNvPr id="7" name="그림 12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371BDDF5-8846-4EA0-AE52-2EECF815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51" y="4716299"/>
            <a:ext cx="2743200" cy="787522"/>
          </a:xfrm>
          <a:prstGeom prst="rect">
            <a:avLst/>
          </a:prstGeom>
        </p:spPr>
      </p:pic>
      <p:pic>
        <p:nvPicPr>
          <p:cNvPr id="8" name="그림 14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E9FA3C95-F520-4DBC-8BBE-543F568CF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71" y="4427096"/>
            <a:ext cx="2743200" cy="155570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DEA67CD-8BC3-4EA2-BE55-54FB7598304E}"/>
              </a:ext>
            </a:extLst>
          </p:cNvPr>
          <p:cNvSpPr txBox="1">
            <a:spLocks/>
          </p:cNvSpPr>
          <p:nvPr/>
        </p:nvSpPr>
        <p:spPr>
          <a:xfrm>
            <a:off x="542043" y="1843982"/>
            <a:ext cx="8695263" cy="2680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Build System: </a:t>
            </a:r>
          </a:p>
          <a:p>
            <a:pPr marL="801688" lvl="1" indent="-344488">
              <a:buFont typeface="Wingdings" panose="05000000000000000000" pitchFamily="2" charset="2"/>
              <a:buChar char="ü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NDK</a:t>
            </a:r>
          </a:p>
          <a:p>
            <a:pPr marL="801688" lvl="1" indent="-344488">
              <a:buFont typeface="Wingdings" panose="05000000000000000000" pitchFamily="2" charset="2"/>
              <a:buChar char="ü"/>
            </a:pPr>
            <a:r>
              <a:rPr lang="en-MY" altLang="ko-KR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Gradle</a:t>
            </a:r>
            <a:endParaRPr lang="en-MY" altLang="ko-KR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355600" indent="-355600">
              <a:buFont typeface="Courier New" panose="02070309020205020404" pitchFamily="49" charset="0"/>
              <a:buChar char="o"/>
            </a:pPr>
            <a:r>
              <a:rPr lang="en-MY" altLang="ko-KR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Software Development Kit (SDK): Android Studio</a:t>
            </a:r>
          </a:p>
        </p:txBody>
      </p:sp>
    </p:spTree>
    <p:extLst>
      <p:ext uri="{BB962C8B-B14F-4D97-AF65-F5344CB8AC3E}">
        <p14:creationId xmlns:p14="http://schemas.microsoft.com/office/powerpoint/2010/main" val="242222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Arial Black" panose="020B0A04020102020204" pitchFamily="34" charset="0"/>
              </a:rPr>
              <a:t>System configurations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101" y="147634"/>
            <a:ext cx="1265632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>
                <a:solidFill>
                  <a:srgbClr val="698ED0"/>
                </a:solidFill>
                <a:latin typeface="Arial Black" panose="020B0A04020102020204" pitchFamily="34" charset="0"/>
                <a:cs typeface="Arial" pitchFamily="34" charset="0"/>
              </a:rPr>
              <a:t>02</a:t>
            </a:r>
            <a:endParaRPr lang="ko-KR" altLang="en-US" sz="6000" b="1">
              <a:solidFill>
                <a:srgbClr val="698ED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9" name="그림 4" descr="조류, 꽃이(가) 표시된 사진&#10;&#10;매우 높은 신뢰도로 생성된 설명">
            <a:extLst>
              <a:ext uri="{FF2B5EF4-FFF2-40B4-BE49-F238E27FC236}">
                <a16:creationId xmlns:a16="http://schemas.microsoft.com/office/drawing/2014/main" id="{7BCA3AE6-53A3-4D57-9AA4-E4DC81A3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378" y="2750318"/>
            <a:ext cx="1857680" cy="3125076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4B6F1AB5-B1E8-427F-AE4D-8FDBC6EA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572" y="2059595"/>
            <a:ext cx="1731323" cy="1908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EDFB1E-5AA5-4300-8699-1E6D931703F3}"/>
              </a:ext>
            </a:extLst>
          </p:cNvPr>
          <p:cNvSpPr txBox="1"/>
          <p:nvPr/>
        </p:nvSpPr>
        <p:spPr>
          <a:xfrm>
            <a:off x="7973377" y="5960059"/>
            <a:ext cx="18576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00B0F0"/>
                </a:solidFill>
                <a:ea typeface="맑은 고딕"/>
              </a:rPr>
              <a:t>Dalvik Virtual Machine (DVM)</a:t>
            </a:r>
            <a:endParaRPr lang="ko-KR" altLang="en-US" b="1">
              <a:solidFill>
                <a:srgbClr val="00B0F0"/>
              </a:solidFill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EC18-51F9-4190-A6AA-60CEFEF44191}"/>
              </a:ext>
            </a:extLst>
          </p:cNvPr>
          <p:cNvSpPr txBox="1"/>
          <p:nvPr/>
        </p:nvSpPr>
        <p:spPr>
          <a:xfrm>
            <a:off x="9773571" y="4005054"/>
            <a:ext cx="17313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00B0F0"/>
                </a:solidFill>
                <a:ea typeface="맑은 고딕"/>
                <a:cs typeface="Calibri"/>
              </a:rPr>
              <a:t>Android Run-Time</a:t>
            </a:r>
            <a:br>
              <a:rPr lang="ko-KR" altLang="en-US" b="1">
                <a:solidFill>
                  <a:srgbClr val="00B0F0"/>
                </a:solidFill>
                <a:ea typeface="맑은 고딕"/>
                <a:cs typeface="Calibri"/>
              </a:rPr>
            </a:br>
            <a:r>
              <a:rPr lang="ko-KR" altLang="en-US" b="1">
                <a:solidFill>
                  <a:srgbClr val="00B0F0"/>
                </a:solidFill>
                <a:ea typeface="맑은 고딕"/>
                <a:cs typeface="Calibri"/>
              </a:rPr>
              <a:t>(ART)</a:t>
            </a:r>
          </a:p>
        </p:txBody>
      </p:sp>
      <p:sp>
        <p:nvSpPr>
          <p:cNvPr id="13" name="직사각형 8">
            <a:extLst>
              <a:ext uri="{FF2B5EF4-FFF2-40B4-BE49-F238E27FC236}">
                <a16:creationId xmlns:a16="http://schemas.microsoft.com/office/drawing/2014/main" id="{A78327F1-5129-49DE-83AD-0D407C218D96}"/>
              </a:ext>
            </a:extLst>
          </p:cNvPr>
          <p:cNvSpPr/>
          <p:nvPr/>
        </p:nvSpPr>
        <p:spPr>
          <a:xfrm>
            <a:off x="434917" y="1957181"/>
            <a:ext cx="5623034" cy="3433377"/>
          </a:xfrm>
          <a:prstGeom prst="rect">
            <a:avLst/>
          </a:prstGeom>
          <a:solidFill>
            <a:srgbClr val="69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af-ZA" b="1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Why Android uses DVM/ART and not JVM?</a:t>
            </a:r>
          </a:p>
          <a:p>
            <a:pPr algn="ctr"/>
            <a:endParaRPr lang="af-ZA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af-ZA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Environment is not as powerful as your computer systems (majorly). There are battery and ram constraints. DVM was specifically optimized in order to run on Android.</a:t>
            </a:r>
            <a:endParaRPr lang="af-ZA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af-ZA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af-ZA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JVM uses a Stack-based model and DM uses a Register based model. ART uses AOT based approach and DVM uses JIT.</a:t>
            </a:r>
          </a:p>
        </p:txBody>
      </p:sp>
      <p:pic>
        <p:nvPicPr>
          <p:cNvPr id="14" name="그림 14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5F1A9EFD-D6DD-4C4F-8672-938EE2348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63" y="2126276"/>
            <a:ext cx="1692604" cy="2686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306EBA-87F8-4820-AC88-B7E86EEDFC3E}"/>
              </a:ext>
            </a:extLst>
          </p:cNvPr>
          <p:cNvSpPr txBox="1"/>
          <p:nvPr/>
        </p:nvSpPr>
        <p:spPr>
          <a:xfrm>
            <a:off x="6232303" y="4744227"/>
            <a:ext cx="1928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00B0F0"/>
                </a:solidFill>
                <a:ea typeface="맑은 고딕"/>
                <a:cs typeface="Calibri"/>
              </a:rPr>
              <a:t>Java Virtual</a:t>
            </a:r>
          </a:p>
          <a:p>
            <a:pPr algn="ctr"/>
            <a:r>
              <a:rPr lang="ko-KR" altLang="en-US" b="1">
                <a:solidFill>
                  <a:srgbClr val="00B0F0"/>
                </a:solidFill>
                <a:ea typeface="맑은 고딕"/>
                <a:cs typeface="Calibri"/>
              </a:rPr>
              <a:t>Machine (JVM)</a:t>
            </a:r>
          </a:p>
        </p:txBody>
      </p:sp>
    </p:spTree>
    <p:extLst>
      <p:ext uri="{BB962C8B-B14F-4D97-AF65-F5344CB8AC3E}">
        <p14:creationId xmlns:p14="http://schemas.microsoft.com/office/powerpoint/2010/main" val="3705691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F4B4CAE98B4B143AA5A0E2A70C5D719" ma:contentTypeVersion="2" ma:contentTypeDescription="새 문서를 만듭니다." ma:contentTypeScope="" ma:versionID="aa4ab3c5e914088d3af4c08b994b4d94">
  <xsd:schema xmlns:xsd="http://www.w3.org/2001/XMLSchema" xmlns:xs="http://www.w3.org/2001/XMLSchema" xmlns:p="http://schemas.microsoft.com/office/2006/metadata/properties" xmlns:ns3="abd05ed1-3885-4ecc-8378-7fffb2e023d7" targetNamespace="http://schemas.microsoft.com/office/2006/metadata/properties" ma:root="true" ma:fieldsID="a924962a68e72123241fa8c0873e4310" ns3:_="">
    <xsd:import namespace="abd05ed1-3885-4ecc-8378-7fffb2e023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05ed1-3885-4ecc-8378-7fffb2e023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8B1FD7-001B-44D4-AC9F-7306432FAAE0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bd05ed1-3885-4ecc-8378-7fffb2e023d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F17D849-F075-4479-B2B8-1F7C81BE8A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75A808-092C-4EED-927B-CEB3659A3185}">
  <ds:schemaRefs>
    <ds:schemaRef ds:uri="abd05ed1-3885-4ecc-8378-7fffb2e023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Office PowerPoint</Application>
  <PresentationFormat>Widescreen</PresentationFormat>
  <Paragraphs>173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Binh Nguyen</dc:creator>
  <cp:lastModifiedBy>Binh Nguyen</cp:lastModifiedBy>
  <cp:revision>1</cp:revision>
  <dcterms:created xsi:type="dcterms:W3CDTF">2019-10-11T01:34:43Z</dcterms:created>
  <dcterms:modified xsi:type="dcterms:W3CDTF">2019-10-31T08:04:00Z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0x010100BF4B4CAE98B4B143AA5A0E2A70C5D719</vt:lpwstr>
  </property>
</Properties>
</file>